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240825"/>
  <p:embeddedFontLst>
    <p:embeddedFont>
      <p:font typeface="Corben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font" Target="fonts/Corben-bold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6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58813" y="1155700"/>
            <a:ext cx="55403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77193"/>
            <a:ext cx="2971800" cy="4636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777193"/>
            <a:ext cx="2971800" cy="4636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:notes"/>
          <p:cNvSpPr/>
          <p:nvPr>
            <p:ph idx="2" type="sldImg"/>
          </p:nvPr>
        </p:nvSpPr>
        <p:spPr>
          <a:xfrm>
            <a:off x="658813" y="1155700"/>
            <a:ext cx="55403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9:notes"/>
          <p:cNvSpPr txBox="1"/>
          <p:nvPr>
            <p:ph idx="1" type="body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9:notes"/>
          <p:cNvSpPr txBox="1"/>
          <p:nvPr>
            <p:ph idx="12" type="sldNum"/>
          </p:nvPr>
        </p:nvSpPr>
        <p:spPr>
          <a:xfrm>
            <a:off x="3884613" y="8777193"/>
            <a:ext cx="2971800" cy="4636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:notes"/>
          <p:cNvSpPr txBox="1"/>
          <p:nvPr>
            <p:ph idx="1" type="body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0:notes"/>
          <p:cNvSpPr/>
          <p:nvPr>
            <p:ph idx="2" type="sldImg"/>
          </p:nvPr>
        </p:nvSpPr>
        <p:spPr>
          <a:xfrm>
            <a:off x="658813" y="1155700"/>
            <a:ext cx="55403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79b56e566_3_11:notes"/>
          <p:cNvSpPr txBox="1"/>
          <p:nvPr>
            <p:ph idx="1" type="body"/>
          </p:nvPr>
        </p:nvSpPr>
        <p:spPr>
          <a:xfrm>
            <a:off x="685800" y="4447153"/>
            <a:ext cx="5486400" cy="363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3579b56e566_3_11:notes"/>
          <p:cNvSpPr/>
          <p:nvPr>
            <p:ph idx="2" type="sldImg"/>
          </p:nvPr>
        </p:nvSpPr>
        <p:spPr>
          <a:xfrm>
            <a:off x="658813" y="1155700"/>
            <a:ext cx="55404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79b56e566_3_19:notes"/>
          <p:cNvSpPr txBox="1"/>
          <p:nvPr>
            <p:ph idx="1" type="body"/>
          </p:nvPr>
        </p:nvSpPr>
        <p:spPr>
          <a:xfrm>
            <a:off x="685800" y="4447153"/>
            <a:ext cx="5486400" cy="363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3579b56e566_3_19:notes"/>
          <p:cNvSpPr/>
          <p:nvPr>
            <p:ph idx="2" type="sldImg"/>
          </p:nvPr>
        </p:nvSpPr>
        <p:spPr>
          <a:xfrm>
            <a:off x="658813" y="1155700"/>
            <a:ext cx="55404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79b56e566_3_0:notes"/>
          <p:cNvSpPr txBox="1"/>
          <p:nvPr>
            <p:ph idx="1" type="body"/>
          </p:nvPr>
        </p:nvSpPr>
        <p:spPr>
          <a:xfrm>
            <a:off x="685800" y="4447153"/>
            <a:ext cx="5486400" cy="363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3579b56e566_3_0:notes"/>
          <p:cNvSpPr/>
          <p:nvPr>
            <p:ph idx="2" type="sldImg"/>
          </p:nvPr>
        </p:nvSpPr>
        <p:spPr>
          <a:xfrm>
            <a:off x="658813" y="1155700"/>
            <a:ext cx="55404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658813" y="1155700"/>
            <a:ext cx="55403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://drive.google.com/file/d/1WAJufI3qzrw1rRAFAuevvC8o7kGeYpgo/view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jiZvKdAc_ZWey7tPZLW1oBChKgBUrhAu/view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home.cady.com/" TargetMode="External"/><Relationship Id="rId4" Type="http://schemas.openxmlformats.org/officeDocument/2006/relationships/hyperlink" Target="https://home.cady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hyperlink" Target="http://drive.google.com/file/d/1i1IPNURa1fNfh2zTQSVuqjdIe169nFlD/view" TargetMode="External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MmleGBsdueiTGWp_NF-JB_jCzJ4tweyX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9694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3"/>
          <p:cNvGrpSpPr/>
          <p:nvPr/>
        </p:nvGrpSpPr>
        <p:grpSpPr>
          <a:xfrm>
            <a:off x="1048375" y="1992123"/>
            <a:ext cx="16211035" cy="8037624"/>
            <a:chOff x="0" y="-47625"/>
            <a:chExt cx="4269545" cy="1967691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4269545" cy="1920066"/>
            </a:xfrm>
            <a:custGeom>
              <a:rect b="b" l="l" r="r" t="t"/>
              <a:pathLst>
                <a:path extrusionOk="0" h="1920066" w="4269545">
                  <a:moveTo>
                    <a:pt x="0" y="0"/>
                  </a:moveTo>
                  <a:lnTo>
                    <a:pt x="4269545" y="0"/>
                  </a:lnTo>
                  <a:lnTo>
                    <a:pt x="4269545" y="1920066"/>
                  </a:lnTo>
                  <a:lnTo>
                    <a:pt x="0" y="1920066"/>
                  </a:lnTo>
                  <a:close/>
                </a:path>
              </a:pathLst>
            </a:custGeom>
            <a:solidFill>
              <a:srgbClr val="FAF8F0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0" y="-47625"/>
              <a:ext cx="4269545" cy="1967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3"/>
          <p:cNvSpPr txBox="1"/>
          <p:nvPr/>
        </p:nvSpPr>
        <p:spPr>
          <a:xfrm>
            <a:off x="2680126" y="751797"/>
            <a:ext cx="12927748" cy="1240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AF8F0"/>
                </a:solidFill>
                <a:latin typeface="Corben"/>
                <a:ea typeface="Corben"/>
                <a:cs typeface="Corben"/>
                <a:sym typeface="Corben"/>
              </a:rPr>
              <a:t>Senior Portraits</a:t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 rot="1247019">
            <a:off x="14406978" y="2050510"/>
            <a:ext cx="3300395" cy="1175210"/>
          </a:xfrm>
          <a:custGeom>
            <a:rect b="b" l="l" r="r" t="t"/>
            <a:pathLst>
              <a:path extrusionOk="0" h="1570125" w="4073437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048483" y="2497452"/>
            <a:ext cx="16210800" cy="69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9090" lvl="1" marL="6908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r>
              <a:rPr lang="en-US" sz="3100"/>
              <a:t>CADY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our school affiliated photographer.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9090" lvl="1" marL="6908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r>
              <a:rPr lang="en-US" sz="3100"/>
              <a:t>CADY 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provide sittings in the summer for seniors to get a senior portrait.</a:t>
            </a:r>
            <a:endParaRPr sz="1300"/>
          </a:p>
          <a:p>
            <a:pPr indent="-454025" lvl="2" marL="138176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⚬"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29th, 30th</a:t>
            </a:r>
            <a:r>
              <a:rPr lang="en-US" sz="3100"/>
              <a:t> </a:t>
            </a:r>
            <a:endParaRPr sz="3100"/>
          </a:p>
          <a:p>
            <a:pPr indent="-454025" lvl="2" marL="138176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Char char="⚬"/>
            </a:pPr>
            <a:r>
              <a:rPr lang="en-US" sz="3100"/>
              <a:t>August 19th</a:t>
            </a:r>
            <a:endParaRPr sz="3100"/>
          </a:p>
          <a:p>
            <a:pPr indent="-454025" lvl="2" marL="138176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⚬"/>
            </a:pPr>
            <a:r>
              <a:rPr lang="en-US" sz="3100"/>
              <a:t>September 24th (only available once the July and August dates fill up)</a:t>
            </a:r>
            <a:endParaRPr sz="1300"/>
          </a:p>
          <a:p>
            <a:pPr indent="-454025" lvl="2" marL="138176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⚬"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receive an email directly from </a:t>
            </a:r>
            <a:r>
              <a:rPr lang="en-US" sz="3100"/>
              <a:t>CADY 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schedule</a:t>
            </a:r>
            <a:endParaRPr sz="1300"/>
          </a:p>
          <a:p>
            <a:pPr indent="-339090" lvl="1" marL="6908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have the option to then buy packages of photos for personal distribution… etc.</a:t>
            </a:r>
            <a:endParaRPr sz="1300"/>
          </a:p>
          <a:p>
            <a:pPr indent="-339090" lvl="1" marL="6908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Outside senior portraits through other photography vendors are not coordinated by the school and you will be responsible for submitting the photo to be included in the yearbook.</a:t>
            </a:r>
            <a:endParaRPr sz="1300"/>
          </a:p>
        </p:txBody>
      </p:sp>
      <p:pic>
        <p:nvPicPr>
          <p:cNvPr id="95" name="Google Shape;95;p13" title="Rev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07207" y="8580025"/>
            <a:ext cx="1047475" cy="104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9694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523999" y="315997"/>
            <a:ext cx="172593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0">
                <a:solidFill>
                  <a:srgbClr val="FAF8F0"/>
                </a:solidFill>
                <a:latin typeface="Corben"/>
                <a:ea typeface="Corben"/>
                <a:cs typeface="Corben"/>
                <a:sym typeface="Corben"/>
              </a:rPr>
              <a:t>CADY</a:t>
            </a:r>
            <a:endParaRPr/>
          </a:p>
        </p:txBody>
      </p:sp>
      <p:grpSp>
        <p:nvGrpSpPr>
          <p:cNvPr id="101" name="Google Shape;101;p14"/>
          <p:cNvGrpSpPr/>
          <p:nvPr/>
        </p:nvGrpSpPr>
        <p:grpSpPr>
          <a:xfrm>
            <a:off x="1400446" y="1325832"/>
            <a:ext cx="16211244" cy="8564667"/>
            <a:chOff x="0" y="-47625"/>
            <a:chExt cx="4269600" cy="2255700"/>
          </a:xfrm>
        </p:grpSpPr>
        <p:sp>
          <p:nvSpPr>
            <p:cNvPr id="102" name="Google Shape;102;p14"/>
            <p:cNvSpPr/>
            <p:nvPr/>
          </p:nvSpPr>
          <p:spPr>
            <a:xfrm>
              <a:off x="0" y="0"/>
              <a:ext cx="4269545" cy="2207994"/>
            </a:xfrm>
            <a:custGeom>
              <a:rect b="b" l="l" r="r" t="t"/>
              <a:pathLst>
                <a:path extrusionOk="0" h="2207994" w="4269545">
                  <a:moveTo>
                    <a:pt x="0" y="0"/>
                  </a:moveTo>
                  <a:lnTo>
                    <a:pt x="4269545" y="0"/>
                  </a:lnTo>
                  <a:lnTo>
                    <a:pt x="4269545" y="2207994"/>
                  </a:lnTo>
                  <a:lnTo>
                    <a:pt x="0" y="2207994"/>
                  </a:lnTo>
                  <a:close/>
                </a:path>
              </a:pathLst>
            </a:custGeom>
            <a:solidFill>
              <a:srgbClr val="FAF8F0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4"/>
            <p:cNvSpPr txBox="1"/>
            <p:nvPr/>
          </p:nvSpPr>
          <p:spPr>
            <a:xfrm>
              <a:off x="0" y="-47625"/>
              <a:ext cx="4269600" cy="225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PUT CADY VIDEO HERE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4" name="Google Shape;104;p14" title="CADY JR Meeting - MAIN Video - No Countdown (1) (4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9694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523999" y="315997"/>
            <a:ext cx="172593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0">
                <a:solidFill>
                  <a:srgbClr val="FAF8F0"/>
                </a:solidFill>
                <a:latin typeface="Corben"/>
                <a:ea typeface="Corben"/>
                <a:cs typeface="Corben"/>
                <a:sym typeface="Corben"/>
              </a:rPr>
              <a:t>CADY</a:t>
            </a:r>
            <a:endParaRPr/>
          </a:p>
        </p:txBody>
      </p:sp>
      <p:grpSp>
        <p:nvGrpSpPr>
          <p:cNvPr id="110" name="Google Shape;110;p15"/>
          <p:cNvGrpSpPr/>
          <p:nvPr/>
        </p:nvGrpSpPr>
        <p:grpSpPr>
          <a:xfrm>
            <a:off x="1400446" y="1325832"/>
            <a:ext cx="16211244" cy="8564667"/>
            <a:chOff x="0" y="-47625"/>
            <a:chExt cx="4269600" cy="2255700"/>
          </a:xfrm>
        </p:grpSpPr>
        <p:sp>
          <p:nvSpPr>
            <p:cNvPr id="111" name="Google Shape;111;p15"/>
            <p:cNvSpPr/>
            <p:nvPr/>
          </p:nvSpPr>
          <p:spPr>
            <a:xfrm>
              <a:off x="0" y="0"/>
              <a:ext cx="4269545" cy="2207994"/>
            </a:xfrm>
            <a:custGeom>
              <a:rect b="b" l="l" r="r" t="t"/>
              <a:pathLst>
                <a:path extrusionOk="0" h="2207994" w="4269545">
                  <a:moveTo>
                    <a:pt x="0" y="0"/>
                  </a:moveTo>
                  <a:lnTo>
                    <a:pt x="4269545" y="0"/>
                  </a:lnTo>
                  <a:lnTo>
                    <a:pt x="4269545" y="2207994"/>
                  </a:lnTo>
                  <a:lnTo>
                    <a:pt x="0" y="2207994"/>
                  </a:lnTo>
                  <a:close/>
                </a:path>
              </a:pathLst>
            </a:custGeom>
            <a:solidFill>
              <a:srgbClr val="FAF8F0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5"/>
            <p:cNvSpPr txBox="1"/>
            <p:nvPr/>
          </p:nvSpPr>
          <p:spPr>
            <a:xfrm>
              <a:off x="0" y="-47625"/>
              <a:ext cx="4269600" cy="225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3" name="Google Shape;11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3825" y="2026763"/>
            <a:ext cx="12439650" cy="71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9694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/>
        </p:nvSpPr>
        <p:spPr>
          <a:xfrm>
            <a:off x="523999" y="315997"/>
            <a:ext cx="172593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0">
                <a:solidFill>
                  <a:srgbClr val="FAF8F0"/>
                </a:solidFill>
                <a:latin typeface="Corben"/>
                <a:ea typeface="Corben"/>
                <a:cs typeface="Corben"/>
                <a:sym typeface="Corben"/>
              </a:rPr>
              <a:t>CADY</a:t>
            </a:r>
            <a:endParaRPr/>
          </a:p>
        </p:txBody>
      </p:sp>
      <p:grpSp>
        <p:nvGrpSpPr>
          <p:cNvPr id="119" name="Google Shape;119;p16"/>
          <p:cNvGrpSpPr/>
          <p:nvPr/>
        </p:nvGrpSpPr>
        <p:grpSpPr>
          <a:xfrm>
            <a:off x="1400446" y="1325832"/>
            <a:ext cx="16211244" cy="8564667"/>
            <a:chOff x="0" y="-47625"/>
            <a:chExt cx="4269600" cy="2255700"/>
          </a:xfrm>
        </p:grpSpPr>
        <p:sp>
          <p:nvSpPr>
            <p:cNvPr id="120" name="Google Shape;120;p16"/>
            <p:cNvSpPr/>
            <p:nvPr/>
          </p:nvSpPr>
          <p:spPr>
            <a:xfrm>
              <a:off x="0" y="0"/>
              <a:ext cx="4269545" cy="2207994"/>
            </a:xfrm>
            <a:custGeom>
              <a:rect b="b" l="l" r="r" t="t"/>
              <a:pathLst>
                <a:path extrusionOk="0" h="2207994" w="4269545">
                  <a:moveTo>
                    <a:pt x="0" y="0"/>
                  </a:moveTo>
                  <a:lnTo>
                    <a:pt x="4269545" y="0"/>
                  </a:lnTo>
                  <a:lnTo>
                    <a:pt x="4269545" y="2207994"/>
                  </a:lnTo>
                  <a:lnTo>
                    <a:pt x="0" y="2207994"/>
                  </a:lnTo>
                  <a:close/>
                </a:path>
              </a:pathLst>
            </a:custGeom>
            <a:solidFill>
              <a:srgbClr val="FAF8F0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6"/>
            <p:cNvSpPr txBox="1"/>
            <p:nvPr/>
          </p:nvSpPr>
          <p:spPr>
            <a:xfrm>
              <a:off x="0" y="-47625"/>
              <a:ext cx="4269600" cy="225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457200" rtl="0"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Sessions Range based off location that we are photographing at:</a:t>
              </a:r>
              <a:endParaRPr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rtl="0"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There are only 3 Sessions we offer at the School</a:t>
              </a:r>
              <a:endParaRPr sz="20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rtl="0"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$0 Session </a:t>
              </a: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– Formal image and Cap and Gown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rtl="0"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Simple Session- </a:t>
              </a: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Formal, Cap and Gown, 1 Casual Scene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rtl="0"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Standard Session- </a:t>
              </a: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Formal, Cap and Gown, 2 Casual Scenes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rtl="0"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Studio Sessions: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rtl="0"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 of the above sessions are available at the studio plus many many more.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rtl="0"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 more info on Session types or booking visit the CADY website:</a:t>
              </a:r>
              <a:r>
                <a:rPr lang="en-US" sz="2000">
                  <a:solidFill>
                    <a:schemeClr val="dk1"/>
                  </a:solidFill>
                  <a:uFill>
                    <a:noFill/>
                  </a:u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 </a:t>
              </a:r>
              <a:r>
                <a:rPr lang="en-US" sz="20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https://home.cady.com/</a:t>
              </a:r>
              <a:endParaRPr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rtl="0"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 call our Customer Care team at: </a:t>
              </a:r>
              <a:r>
                <a:rPr lang="en-US" sz="2000">
                  <a:solidFill>
                    <a:schemeClr val="dk1"/>
                  </a:solidFill>
                  <a:highlight>
                    <a:srgbClr val="FAF8F7"/>
                  </a:highlight>
                </a:rPr>
                <a:t> 678-534-5384</a:t>
              </a:r>
              <a:endParaRPr sz="2000">
                <a:solidFill>
                  <a:schemeClr val="dk1"/>
                </a:solidFill>
                <a:highlight>
                  <a:srgbClr val="FAF8F7"/>
                </a:highlight>
              </a:endParaRPr>
            </a:p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9694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1048371" y="1402857"/>
            <a:ext cx="16211244" cy="8564667"/>
            <a:chOff x="0" y="-47625"/>
            <a:chExt cx="4269600" cy="2255700"/>
          </a:xfrm>
        </p:grpSpPr>
        <p:sp>
          <p:nvSpPr>
            <p:cNvPr id="127" name="Google Shape;127;p17"/>
            <p:cNvSpPr/>
            <p:nvPr/>
          </p:nvSpPr>
          <p:spPr>
            <a:xfrm>
              <a:off x="0" y="0"/>
              <a:ext cx="4269545" cy="2207994"/>
            </a:xfrm>
            <a:custGeom>
              <a:rect b="b" l="l" r="r" t="t"/>
              <a:pathLst>
                <a:path extrusionOk="0" h="2207994" w="4269545">
                  <a:moveTo>
                    <a:pt x="0" y="0"/>
                  </a:moveTo>
                  <a:lnTo>
                    <a:pt x="4269545" y="0"/>
                  </a:lnTo>
                  <a:lnTo>
                    <a:pt x="4269545" y="2207994"/>
                  </a:lnTo>
                  <a:lnTo>
                    <a:pt x="0" y="2207994"/>
                  </a:lnTo>
                  <a:close/>
                </a:path>
              </a:pathLst>
            </a:custGeom>
            <a:solidFill>
              <a:srgbClr val="FAF8F0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7"/>
            <p:cNvSpPr txBox="1"/>
            <p:nvPr/>
          </p:nvSpPr>
          <p:spPr>
            <a:xfrm>
              <a:off x="0" y="-47625"/>
              <a:ext cx="4269600" cy="225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17"/>
          <p:cNvSpPr txBox="1"/>
          <p:nvPr/>
        </p:nvSpPr>
        <p:spPr>
          <a:xfrm>
            <a:off x="523999" y="315997"/>
            <a:ext cx="17259300" cy="2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0">
                <a:solidFill>
                  <a:srgbClr val="FAF8F0"/>
                </a:solidFill>
                <a:latin typeface="Corben"/>
                <a:ea typeface="Corben"/>
                <a:cs typeface="Corben"/>
                <a:sym typeface="Corben"/>
              </a:rPr>
              <a:t>Outside Senior Portrait Requirements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1043544" y="1744124"/>
            <a:ext cx="10218900" cy="78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92429" lvl="1" marL="74676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vertical headshot.</a:t>
            </a:r>
            <a:endParaRPr sz="1700"/>
          </a:p>
          <a:p>
            <a:pPr indent="-392429" lvl="1" marL="74676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resolution, typically 300 dpi and a JPEG file.</a:t>
            </a:r>
            <a:endParaRPr sz="1700"/>
          </a:p>
          <a:p>
            <a:pPr indent="-392429" lvl="1" marL="74676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Formal Attire of Graduation Gown</a:t>
            </a:r>
            <a:endParaRPr sz="1700"/>
          </a:p>
          <a:p>
            <a:pPr indent="-516890" lvl="2" marL="149415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⚬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white shirt with dark tie and dark jacket</a:t>
            </a:r>
            <a:endParaRPr sz="1700"/>
          </a:p>
          <a:p>
            <a:pPr indent="-516890" lvl="2" marL="149415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⚬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black drape</a:t>
            </a:r>
            <a:endParaRPr sz="1700"/>
          </a:p>
          <a:p>
            <a:pPr indent="-516890" lvl="2" marL="149415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⚬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Township graduation gown with the township bib. (No graduation caps may appear in the photo).</a:t>
            </a:r>
            <a:endParaRPr sz="1700"/>
          </a:p>
          <a:p>
            <a:pPr indent="-392429" lvl="1" marL="74676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 must be light blue or light gray.</a:t>
            </a:r>
            <a:endParaRPr sz="1700"/>
          </a:p>
        </p:txBody>
      </p:sp>
      <p:pic>
        <p:nvPicPr>
          <p:cNvPr descr="A collage of a person in a suit and a person in a robe&#10;&#10;Description automatically generated" id="131" name="Google Shape;13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6420" y="2446070"/>
            <a:ext cx="5268562" cy="3346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ith long hair smiling&#10;&#10;Description automatically generated" id="132" name="Google Shape;13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3691" y="5978423"/>
            <a:ext cx="2534022" cy="3347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 title="Rev (1)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83400" y="8558800"/>
            <a:ext cx="1041375" cy="10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9694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8"/>
          <p:cNvGrpSpPr/>
          <p:nvPr/>
        </p:nvGrpSpPr>
        <p:grpSpPr>
          <a:xfrm>
            <a:off x="1048371" y="1402858"/>
            <a:ext cx="16210929" cy="8564305"/>
            <a:chOff x="0" y="-47625"/>
            <a:chExt cx="4269545" cy="2255620"/>
          </a:xfrm>
        </p:grpSpPr>
        <p:sp>
          <p:nvSpPr>
            <p:cNvPr id="139" name="Google Shape;139;p18"/>
            <p:cNvSpPr/>
            <p:nvPr/>
          </p:nvSpPr>
          <p:spPr>
            <a:xfrm>
              <a:off x="0" y="0"/>
              <a:ext cx="4269545" cy="2207994"/>
            </a:xfrm>
            <a:custGeom>
              <a:rect b="b" l="l" r="r" t="t"/>
              <a:pathLst>
                <a:path extrusionOk="0" h="2207994" w="4269545">
                  <a:moveTo>
                    <a:pt x="0" y="0"/>
                  </a:moveTo>
                  <a:lnTo>
                    <a:pt x="4269545" y="0"/>
                  </a:lnTo>
                  <a:lnTo>
                    <a:pt x="4269545" y="2207994"/>
                  </a:lnTo>
                  <a:lnTo>
                    <a:pt x="0" y="2207994"/>
                  </a:lnTo>
                  <a:close/>
                </a:path>
              </a:pathLst>
            </a:custGeom>
            <a:solidFill>
              <a:srgbClr val="FAF8F0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0" y="-47625"/>
              <a:ext cx="4269545" cy="225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18"/>
          <p:cNvSpPr txBox="1"/>
          <p:nvPr/>
        </p:nvSpPr>
        <p:spPr>
          <a:xfrm>
            <a:off x="1028700" y="330841"/>
            <a:ext cx="17259300" cy="12528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0">
                <a:solidFill>
                  <a:srgbClr val="FAF8F0"/>
                </a:solidFill>
                <a:latin typeface="Corben"/>
                <a:ea typeface="Corben"/>
                <a:cs typeface="Corben"/>
                <a:sym typeface="Corben"/>
              </a:rPr>
              <a:t>Submitting the Senior Portrait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1053425" y="2113987"/>
            <a:ext cx="16200900" cy="75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6079" lvl="1" marL="74676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have your portrait taken with </a:t>
            </a:r>
            <a:r>
              <a:rPr lang="en-US" sz="3400"/>
              <a:t>CADY</a:t>
            </a: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once you select your image for the yearbook, no further action is required.</a:t>
            </a:r>
            <a:endParaRPr sz="1600"/>
          </a:p>
          <a:p>
            <a:pPr indent="-386079" lvl="1" marL="74676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use an outside photographer</a:t>
            </a:r>
            <a:endParaRPr sz="1600"/>
          </a:p>
          <a:p>
            <a:pPr indent="-510540" lvl="2" marL="149415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⚬"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Expect an email mid-October with specific directions on how to submit</a:t>
            </a:r>
            <a:endParaRPr sz="1600"/>
          </a:p>
          <a:p>
            <a:pPr indent="-510540" lvl="2" marL="149415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⚬"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outside photographers will submit the portrait for you</a:t>
            </a:r>
            <a:endParaRPr sz="1600"/>
          </a:p>
          <a:p>
            <a:pPr indent="-510540" lvl="2" marL="149415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⚬"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 – up with your photographer.</a:t>
            </a:r>
            <a:endParaRPr sz="16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DEADLINE for Senior Portraits Class of 202</a:t>
            </a:r>
            <a:r>
              <a:rPr lang="en-US" sz="4600"/>
              <a:t>6</a:t>
            </a:r>
            <a:endParaRPr sz="16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C7063A"/>
                </a:solidFill>
                <a:latin typeface="Arial"/>
                <a:ea typeface="Arial"/>
                <a:cs typeface="Arial"/>
                <a:sym typeface="Arial"/>
              </a:rPr>
              <a:t>Friday - November </a:t>
            </a:r>
            <a:r>
              <a:rPr lang="en-US" sz="4600">
                <a:solidFill>
                  <a:srgbClr val="C7063A"/>
                </a:solidFill>
              </a:rPr>
              <a:t>7</a:t>
            </a:r>
            <a:r>
              <a:rPr lang="en-US" sz="4600">
                <a:solidFill>
                  <a:srgbClr val="C7063A"/>
                </a:solidFill>
                <a:latin typeface="Arial"/>
                <a:ea typeface="Arial"/>
                <a:cs typeface="Arial"/>
                <a:sym typeface="Arial"/>
              </a:rPr>
              <a:t>, 202</a:t>
            </a:r>
            <a:r>
              <a:rPr lang="en-US" sz="4600">
                <a:solidFill>
                  <a:srgbClr val="C7063A"/>
                </a:solidFill>
              </a:rPr>
              <a:t>5</a:t>
            </a:r>
            <a:endParaRPr sz="16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cdowdell@wtps.org</a:t>
            </a:r>
            <a:endParaRPr sz="1600"/>
          </a:p>
        </p:txBody>
      </p:sp>
      <p:pic>
        <p:nvPicPr>
          <p:cNvPr id="143" name="Google Shape;143;p18" title="Rev (2)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60426" y="8732101"/>
            <a:ext cx="924175" cy="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